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ig Shoulders Display Bold" panose="020B0604020202020204" charset="0"/>
      <p:regular r:id="rId21"/>
    </p:embeddedFont>
    <p:embeddedFont>
      <p:font typeface="Comic Sans Bold" panose="020B0604020202020204" charset="0"/>
      <p:regular r:id="rId22"/>
    </p:embeddedFont>
    <p:embeddedFont>
      <p:font typeface="TAN Headline"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8859" y="-2192946"/>
            <a:ext cx="19646859" cy="12754506"/>
          </a:xfrm>
          <a:custGeom>
            <a:avLst/>
            <a:gdLst/>
            <a:ahLst/>
            <a:cxnLst/>
            <a:rect l="l" t="t" r="r" b="b"/>
            <a:pathLst>
              <a:path w="19646859" h="12754506">
                <a:moveTo>
                  <a:pt x="0" y="0"/>
                </a:moveTo>
                <a:lnTo>
                  <a:pt x="19646859" y="0"/>
                </a:lnTo>
                <a:lnTo>
                  <a:pt x="19646859" y="12754506"/>
                </a:lnTo>
                <a:lnTo>
                  <a:pt x="0" y="12754506"/>
                </a:lnTo>
                <a:lnTo>
                  <a:pt x="0" y="0"/>
                </a:lnTo>
                <a:close/>
              </a:path>
            </a:pathLst>
          </a:custGeom>
          <a:blipFill>
            <a:blip r:embed="rId2"/>
            <a:stretch>
              <a:fillRect t="-3629" b="-11899"/>
            </a:stretch>
          </a:blipFill>
        </p:spPr>
        <p:txBody>
          <a:bodyPr/>
          <a:lstStyle/>
          <a:p>
            <a:endParaRPr lang="en-IN"/>
          </a:p>
        </p:txBody>
      </p:sp>
      <p:sp>
        <p:nvSpPr>
          <p:cNvPr id="3" name="TextBox 3"/>
          <p:cNvSpPr txBox="1"/>
          <p:nvPr/>
        </p:nvSpPr>
        <p:spPr>
          <a:xfrm>
            <a:off x="11350800" y="2347570"/>
            <a:ext cx="6655425" cy="3863974"/>
          </a:xfrm>
          <a:prstGeom prst="rect">
            <a:avLst/>
          </a:prstGeom>
        </p:spPr>
        <p:txBody>
          <a:bodyPr lIns="0" tIns="0" rIns="0" bIns="0" rtlCol="0" anchor="t">
            <a:spAutoFit/>
          </a:bodyPr>
          <a:lstStyle/>
          <a:p>
            <a:pPr algn="l">
              <a:lnSpc>
                <a:spcPts val="9999"/>
              </a:lnSpc>
            </a:pPr>
            <a:r>
              <a:rPr lang="en-US" sz="9999" b="1">
                <a:solidFill>
                  <a:srgbClr val="FFFFFF"/>
                </a:solidFill>
                <a:latin typeface="Big Shoulders Display Bold"/>
                <a:ea typeface="Big Shoulders Display Bold"/>
                <a:cs typeface="Big Shoulders Display Bold"/>
                <a:sym typeface="Big Shoulders Display Bold"/>
              </a:rPr>
              <a:t>DISASTER TWEET CLASSIFICATION</a:t>
            </a:r>
          </a:p>
        </p:txBody>
      </p:sp>
      <p:sp>
        <p:nvSpPr>
          <p:cNvPr id="4" name="TextBox 4"/>
          <p:cNvSpPr txBox="1"/>
          <p:nvPr/>
        </p:nvSpPr>
        <p:spPr>
          <a:xfrm>
            <a:off x="208277" y="9217013"/>
            <a:ext cx="12494031" cy="1069987"/>
          </a:xfrm>
          <a:prstGeom prst="rect">
            <a:avLst/>
          </a:prstGeom>
        </p:spPr>
        <p:txBody>
          <a:bodyPr lIns="0" tIns="0" rIns="0" bIns="0" rtlCol="0" anchor="t">
            <a:spAutoFit/>
          </a:bodyPr>
          <a:lstStyle/>
          <a:p>
            <a:pPr algn="l">
              <a:lnSpc>
                <a:spcPts val="8000"/>
              </a:lnSpc>
            </a:pPr>
            <a:r>
              <a:rPr lang="en-US" sz="8000" b="1">
                <a:solidFill>
                  <a:srgbClr val="FFFFFF"/>
                </a:solidFill>
                <a:latin typeface="Big Shoulders Display Bold"/>
                <a:ea typeface="Big Shoulders Display Bold"/>
                <a:cs typeface="Big Shoulders Display Bold"/>
                <a:sym typeface="Big Shoulders Display Bold"/>
              </a:rPr>
              <a:t>BY: - DEEWANKAR SHARMA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6652192" y="2800027"/>
            <a:ext cx="11406018" cy="6786581"/>
          </a:xfrm>
          <a:custGeom>
            <a:avLst/>
            <a:gdLst/>
            <a:ahLst/>
            <a:cxnLst/>
            <a:rect l="l" t="t" r="r" b="b"/>
            <a:pathLst>
              <a:path w="11406018" h="6786581">
                <a:moveTo>
                  <a:pt x="0" y="0"/>
                </a:moveTo>
                <a:lnTo>
                  <a:pt x="11406018" y="0"/>
                </a:lnTo>
                <a:lnTo>
                  <a:pt x="11406018" y="6786581"/>
                </a:lnTo>
                <a:lnTo>
                  <a:pt x="0" y="6786581"/>
                </a:lnTo>
                <a:lnTo>
                  <a:pt x="0" y="0"/>
                </a:lnTo>
                <a:close/>
              </a:path>
            </a:pathLst>
          </a:custGeom>
          <a:blipFill>
            <a:blip r:embed="rId3"/>
            <a:stretch>
              <a:fillRect/>
            </a:stretch>
          </a:blipFill>
        </p:spPr>
        <p:txBody>
          <a:bodyPr/>
          <a:lstStyle/>
          <a:p>
            <a:endParaRPr lang="en-IN"/>
          </a:p>
        </p:txBody>
      </p:sp>
      <p:sp>
        <p:nvSpPr>
          <p:cNvPr id="4" name="Freeform 4"/>
          <p:cNvSpPr/>
          <p:nvPr/>
        </p:nvSpPr>
        <p:spPr>
          <a:xfrm>
            <a:off x="692517" y="1028700"/>
            <a:ext cx="5747058" cy="5234244"/>
          </a:xfrm>
          <a:custGeom>
            <a:avLst/>
            <a:gdLst/>
            <a:ahLst/>
            <a:cxnLst/>
            <a:rect l="l" t="t" r="r" b="b"/>
            <a:pathLst>
              <a:path w="5747058" h="5234244">
                <a:moveTo>
                  <a:pt x="0" y="0"/>
                </a:moveTo>
                <a:lnTo>
                  <a:pt x="5747058" y="0"/>
                </a:lnTo>
                <a:lnTo>
                  <a:pt x="5747058" y="5234244"/>
                </a:lnTo>
                <a:lnTo>
                  <a:pt x="0" y="5234244"/>
                </a:lnTo>
                <a:lnTo>
                  <a:pt x="0" y="0"/>
                </a:lnTo>
                <a:close/>
              </a:path>
            </a:pathLst>
          </a:custGeom>
          <a:blipFill>
            <a:blip r:embed="rId4"/>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0" y="3644579"/>
            <a:ext cx="18288000" cy="307404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DEEP LEARNING AND TRADITIONAL MACHINE LEARNING TECHNIQUES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779829" y="5486400"/>
            <a:ext cx="7320719" cy="4697653"/>
          </a:xfrm>
          <a:custGeom>
            <a:avLst/>
            <a:gdLst/>
            <a:ahLst/>
            <a:cxnLst/>
            <a:rect l="l" t="t" r="r" b="b"/>
            <a:pathLst>
              <a:path w="7320719" h="4697653">
                <a:moveTo>
                  <a:pt x="0" y="0"/>
                </a:moveTo>
                <a:lnTo>
                  <a:pt x="7320718" y="0"/>
                </a:lnTo>
                <a:lnTo>
                  <a:pt x="7320718" y="4697653"/>
                </a:lnTo>
                <a:lnTo>
                  <a:pt x="0" y="4697653"/>
                </a:lnTo>
                <a:lnTo>
                  <a:pt x="0" y="0"/>
                </a:lnTo>
                <a:close/>
              </a:path>
            </a:pathLst>
          </a:custGeom>
          <a:blipFill>
            <a:blip r:embed="rId3"/>
            <a:stretch>
              <a:fillRect t="-1718" b="-1718"/>
            </a:stretch>
          </a:blipFill>
        </p:spPr>
        <p:txBody>
          <a:bodyPr/>
          <a:lstStyle/>
          <a:p>
            <a:endParaRPr lang="en-IN"/>
          </a:p>
        </p:txBody>
      </p:sp>
      <p:sp>
        <p:nvSpPr>
          <p:cNvPr id="4" name="TextBox 4"/>
          <p:cNvSpPr txBox="1"/>
          <p:nvPr/>
        </p:nvSpPr>
        <p:spPr>
          <a:xfrm>
            <a:off x="608188" y="2506978"/>
            <a:ext cx="10082347" cy="263652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TOKENIZER SETUP:</a:t>
            </a:r>
            <a:r>
              <a:rPr lang="en-US" sz="2499" b="1">
                <a:solidFill>
                  <a:srgbClr val="000000"/>
                </a:solidFill>
                <a:latin typeface="Comic Sans Bold"/>
                <a:ea typeface="Comic Sans Bold"/>
                <a:cs typeface="Comic Sans Bold"/>
                <a:sym typeface="Comic Sans Bold"/>
              </a:rPr>
              <a:t> </a:t>
            </a:r>
          </a:p>
          <a:p>
            <a:pPr algn="just">
              <a:lnSpc>
                <a:spcPts val="4099"/>
              </a:lnSpc>
            </a:pPr>
            <a:endParaRPr lang="en-US" sz="2499" b="1">
              <a:solidFill>
                <a:srgbClr val="000000"/>
              </a:solidFill>
              <a:latin typeface="Comic Sans Bold"/>
              <a:ea typeface="Comic Sans Bold"/>
              <a:cs typeface="Comic Sans Bold"/>
              <a:sym typeface="Comic Sans Bold"/>
            </a:endParaRPr>
          </a:p>
          <a:p>
            <a:pPr algn="just">
              <a:lnSpc>
                <a:spcPts val="3279"/>
              </a:lnSpc>
            </a:pPr>
            <a:r>
              <a:rPr lang="en-US" sz="1999" b="1">
                <a:solidFill>
                  <a:srgbClr val="000000"/>
                </a:solidFill>
                <a:latin typeface="Comic Sans Bold"/>
                <a:ea typeface="Comic Sans Bold"/>
                <a:cs typeface="Comic Sans Bold"/>
                <a:sym typeface="Comic Sans Bold"/>
              </a:rPr>
              <a:t>SET UP THE TOKENIZER FROM TENSORFLOW.KERAS.PREPROCESSING.TEXT AND TOKENIZED THE CLEANED INPUT TEXT (X_INP_CLEAN). THIS STEP IS ESSENTIAL FOR CONVERTING TEXT INTO A FORMAT THAT CAN BE USED BY MACHINE LEARNING MODELS.</a:t>
            </a:r>
          </a:p>
        </p:txBody>
      </p:sp>
      <p:sp>
        <p:nvSpPr>
          <p:cNvPr id="5" name="TextBox 5"/>
          <p:cNvSpPr txBox="1"/>
          <p:nvPr/>
        </p:nvSpPr>
        <p:spPr>
          <a:xfrm>
            <a:off x="9144000" y="5391150"/>
            <a:ext cx="9030554" cy="263652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EMBEDDING MATRIX WITH GLOVE:</a:t>
            </a:r>
          </a:p>
          <a:p>
            <a:pPr algn="just">
              <a:lnSpc>
                <a:spcPts val="4099"/>
              </a:lnSpc>
            </a:pPr>
            <a:endParaRPr lang="en-US" sz="2499" b="1">
              <a:solidFill>
                <a:srgbClr val="E73223"/>
              </a:solidFill>
              <a:latin typeface="Comic Sans Bold"/>
              <a:ea typeface="Comic Sans Bold"/>
              <a:cs typeface="Comic Sans Bold"/>
              <a:sym typeface="Comic Sans Bold"/>
            </a:endParaRPr>
          </a:p>
          <a:p>
            <a:pPr algn="just">
              <a:lnSpc>
                <a:spcPts val="3279"/>
              </a:lnSpc>
            </a:pPr>
            <a:r>
              <a:rPr lang="en-US" sz="1999" b="1">
                <a:solidFill>
                  <a:srgbClr val="000000"/>
                </a:solidFill>
                <a:latin typeface="Comic Sans Bold"/>
                <a:ea typeface="Comic Sans Bold"/>
                <a:cs typeface="Comic Sans Bold"/>
                <a:sym typeface="Comic Sans Bold"/>
              </a:rPr>
              <a:t>WE ARE USING PRE-TRAINED GLOVE EMBEDDINGS FOR BETTER FEATURE REPRESENTATION OF WORDS. I LOADED THESE EMBEDDINGS, CREATED THE EMBEDDING MATRIX, AND THEN USED IT IN MY MODEL.</a:t>
            </a:r>
          </a:p>
        </p:txBody>
      </p:sp>
      <p:sp>
        <p:nvSpPr>
          <p:cNvPr id="6" name="TextBox 6"/>
          <p:cNvSpPr txBox="1"/>
          <p:nvPr/>
        </p:nvSpPr>
        <p:spPr>
          <a:xfrm>
            <a:off x="0" y="205414"/>
            <a:ext cx="18288000" cy="2054868"/>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TEXT PREPROCESSING AND TOKENIZATION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2331470" y="2523920"/>
            <a:ext cx="5755886" cy="4921283"/>
          </a:xfrm>
          <a:custGeom>
            <a:avLst/>
            <a:gdLst/>
            <a:ahLst/>
            <a:cxnLst/>
            <a:rect l="l" t="t" r="r" b="b"/>
            <a:pathLst>
              <a:path w="5755886" h="4921283">
                <a:moveTo>
                  <a:pt x="0" y="0"/>
                </a:moveTo>
                <a:lnTo>
                  <a:pt x="5755886" y="0"/>
                </a:lnTo>
                <a:lnTo>
                  <a:pt x="5755886" y="4921283"/>
                </a:lnTo>
                <a:lnTo>
                  <a:pt x="0" y="492128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49270" y="1551254"/>
            <a:ext cx="17189460" cy="149860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I IMPLEMENTED MULTIPLE MODELS AND ARE USING </a:t>
            </a:r>
            <a:r>
              <a:rPr lang="en-US" sz="2499" b="1">
                <a:solidFill>
                  <a:srgbClr val="000000"/>
                </a:solidFill>
                <a:latin typeface="Comic Sans Bold"/>
                <a:ea typeface="Comic Sans Bold"/>
                <a:cs typeface="Comic Sans Bold"/>
                <a:sym typeface="Comic Sans Bold"/>
              </a:rPr>
              <a:t>KERAS TUNER</a:t>
            </a:r>
            <a:r>
              <a:rPr lang="en-US" sz="2499" b="1">
                <a:solidFill>
                  <a:srgbClr val="E73223"/>
                </a:solidFill>
                <a:latin typeface="Comic Sans Bold"/>
                <a:ea typeface="Comic Sans Bold"/>
                <a:cs typeface="Comic Sans Bold"/>
                <a:sym typeface="Comic Sans Bold"/>
              </a:rPr>
              <a:t> TO SEARCH FOR THE BEST HYPERPARAMETERS FOR THESE MODELS, INCLUDING:</a:t>
            </a:r>
            <a:r>
              <a:rPr lang="en-US" sz="2499" b="1">
                <a:solidFill>
                  <a:srgbClr val="000000"/>
                </a:solidFill>
                <a:latin typeface="Comic Sans Bold"/>
                <a:ea typeface="Comic Sans Bold"/>
                <a:cs typeface="Comic Sans Bold"/>
                <a:sym typeface="Comic Sans Bold"/>
              </a:rPr>
              <a:t> </a:t>
            </a:r>
          </a:p>
          <a:p>
            <a:pPr algn="just">
              <a:lnSpc>
                <a:spcPts val="4099"/>
              </a:lnSpc>
            </a:pPr>
            <a:endParaRPr lang="en-US" sz="2499" b="1">
              <a:solidFill>
                <a:srgbClr val="000000"/>
              </a:solidFill>
              <a:latin typeface="Comic Sans Bold"/>
              <a:ea typeface="Comic Sans Bold"/>
              <a:cs typeface="Comic Sans Bold"/>
              <a:sym typeface="Comic Sans Bold"/>
            </a:endParaRPr>
          </a:p>
        </p:txBody>
      </p:sp>
      <p:sp>
        <p:nvSpPr>
          <p:cNvPr id="5" name="TextBox 5"/>
          <p:cNvSpPr txBox="1"/>
          <p:nvPr/>
        </p:nvSpPr>
        <p:spPr>
          <a:xfrm>
            <a:off x="549270" y="3605660"/>
            <a:ext cx="7935815" cy="17125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CNN MODEL:</a:t>
            </a:r>
          </a:p>
          <a:p>
            <a:pPr algn="just">
              <a:lnSpc>
                <a:spcPts val="3279"/>
              </a:lnSpc>
            </a:pPr>
            <a:r>
              <a:rPr lang="en-US" sz="1999" b="1">
                <a:solidFill>
                  <a:srgbClr val="000000"/>
                </a:solidFill>
                <a:latin typeface="Comic Sans Bold"/>
                <a:ea typeface="Comic Sans Bold"/>
                <a:cs typeface="Comic Sans Bold"/>
                <a:sym typeface="Comic Sans Bold"/>
              </a:rPr>
              <a:t>I CREATED A 1D CONVOLUTIONAL NEURAL NETWORK WITH HYPERPARAMETERS FOR THE NUMBER OF FILTERS, KERNEL SIZE, AND DENSE UNITS.</a:t>
            </a:r>
          </a:p>
        </p:txBody>
      </p:sp>
      <p:sp>
        <p:nvSpPr>
          <p:cNvPr id="6" name="TextBox 6"/>
          <p:cNvSpPr txBox="1"/>
          <p:nvPr/>
        </p:nvSpPr>
        <p:spPr>
          <a:xfrm>
            <a:off x="0" y="338372"/>
            <a:ext cx="18288000" cy="103569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MODEL BUILDING</a:t>
            </a:r>
          </a:p>
        </p:txBody>
      </p:sp>
      <p:sp>
        <p:nvSpPr>
          <p:cNvPr id="7" name="TextBox 7"/>
          <p:cNvSpPr txBox="1"/>
          <p:nvPr/>
        </p:nvSpPr>
        <p:spPr>
          <a:xfrm>
            <a:off x="4107523" y="5575681"/>
            <a:ext cx="7935815" cy="17125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MULTICHANNEL CNN MODEL:</a:t>
            </a:r>
          </a:p>
          <a:p>
            <a:pPr algn="just">
              <a:lnSpc>
                <a:spcPts val="3279"/>
              </a:lnSpc>
            </a:pPr>
            <a:r>
              <a:rPr lang="en-US" sz="1999" b="1">
                <a:solidFill>
                  <a:srgbClr val="000000"/>
                </a:solidFill>
                <a:latin typeface="Comic Sans Bold"/>
                <a:ea typeface="Comic Sans Bold"/>
                <a:cs typeface="Comic Sans Bold"/>
                <a:sym typeface="Comic Sans Bold"/>
              </a:rPr>
              <a:t>I COMBINED MULTIPLE 1D CONVOLUTIONS AND POOL LAYERS USING TWO INPUTS, WHICH CAN HELP CAPTURE DIFFERENT FEATURES FROM THE TEXT.</a:t>
            </a:r>
          </a:p>
        </p:txBody>
      </p:sp>
      <p:sp>
        <p:nvSpPr>
          <p:cNvPr id="8" name="TextBox 8"/>
          <p:cNvSpPr txBox="1"/>
          <p:nvPr/>
        </p:nvSpPr>
        <p:spPr>
          <a:xfrm>
            <a:off x="9802915" y="7545703"/>
            <a:ext cx="7935815" cy="17125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BILSTM MODEL:</a:t>
            </a:r>
          </a:p>
          <a:p>
            <a:pPr algn="just">
              <a:lnSpc>
                <a:spcPts val="3279"/>
              </a:lnSpc>
            </a:pPr>
            <a:r>
              <a:rPr lang="en-US" sz="1999" b="1">
                <a:solidFill>
                  <a:srgbClr val="000000"/>
                </a:solidFill>
                <a:latin typeface="Comic Sans Bold"/>
                <a:ea typeface="Comic Sans Bold"/>
                <a:cs typeface="Comic Sans Bold"/>
                <a:sym typeface="Comic Sans Bold"/>
              </a:rPr>
              <a:t>I USED A BIDIRECTIONAL LSTM TO CAPTURE SEQUENTIAL DEPENDENCIES IN TEXT AND ADDED BATCH NORMALIZATION AND DROPOUT FOR REGULARIZATION.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91145" y="268583"/>
            <a:ext cx="8343009" cy="3848213"/>
          </a:xfrm>
          <a:custGeom>
            <a:avLst/>
            <a:gdLst/>
            <a:ahLst/>
            <a:cxnLst/>
            <a:rect l="l" t="t" r="r" b="b"/>
            <a:pathLst>
              <a:path w="8343009" h="3848213">
                <a:moveTo>
                  <a:pt x="0" y="0"/>
                </a:moveTo>
                <a:lnTo>
                  <a:pt x="8343009" y="0"/>
                </a:lnTo>
                <a:lnTo>
                  <a:pt x="8343009" y="3848212"/>
                </a:lnTo>
                <a:lnTo>
                  <a:pt x="0" y="3848212"/>
                </a:lnTo>
                <a:lnTo>
                  <a:pt x="0" y="0"/>
                </a:lnTo>
                <a:close/>
              </a:path>
            </a:pathLst>
          </a:custGeom>
          <a:blipFill>
            <a:blip r:embed="rId3"/>
            <a:stretch>
              <a:fillRect/>
            </a:stretch>
          </a:blipFill>
        </p:spPr>
        <p:txBody>
          <a:bodyPr/>
          <a:lstStyle/>
          <a:p>
            <a:endParaRPr lang="en-IN"/>
          </a:p>
        </p:txBody>
      </p:sp>
      <p:sp>
        <p:nvSpPr>
          <p:cNvPr id="4" name="Freeform 4"/>
          <p:cNvSpPr/>
          <p:nvPr/>
        </p:nvSpPr>
        <p:spPr>
          <a:xfrm>
            <a:off x="8900029" y="2981098"/>
            <a:ext cx="9057179" cy="4324803"/>
          </a:xfrm>
          <a:custGeom>
            <a:avLst/>
            <a:gdLst/>
            <a:ahLst/>
            <a:cxnLst/>
            <a:rect l="l" t="t" r="r" b="b"/>
            <a:pathLst>
              <a:path w="9057179" h="4324803">
                <a:moveTo>
                  <a:pt x="0" y="0"/>
                </a:moveTo>
                <a:lnTo>
                  <a:pt x="9057179" y="0"/>
                </a:lnTo>
                <a:lnTo>
                  <a:pt x="9057179" y="4324804"/>
                </a:lnTo>
                <a:lnTo>
                  <a:pt x="0" y="4324804"/>
                </a:lnTo>
                <a:lnTo>
                  <a:pt x="0" y="0"/>
                </a:lnTo>
                <a:close/>
              </a:path>
            </a:pathLst>
          </a:custGeom>
          <a:blipFill>
            <a:blip r:embed="rId4"/>
            <a:stretch>
              <a:fillRect/>
            </a:stretch>
          </a:blipFill>
        </p:spPr>
        <p:txBody>
          <a:bodyPr/>
          <a:lstStyle/>
          <a:p>
            <a:endParaRPr lang="en-IN"/>
          </a:p>
        </p:txBody>
      </p:sp>
      <p:sp>
        <p:nvSpPr>
          <p:cNvPr id="5" name="Freeform 5"/>
          <p:cNvSpPr/>
          <p:nvPr/>
        </p:nvSpPr>
        <p:spPr>
          <a:xfrm>
            <a:off x="191145" y="5764567"/>
            <a:ext cx="8343009" cy="3973358"/>
          </a:xfrm>
          <a:custGeom>
            <a:avLst/>
            <a:gdLst/>
            <a:ahLst/>
            <a:cxnLst/>
            <a:rect l="l" t="t" r="r" b="b"/>
            <a:pathLst>
              <a:path w="8343009" h="3973358">
                <a:moveTo>
                  <a:pt x="0" y="0"/>
                </a:moveTo>
                <a:lnTo>
                  <a:pt x="8343009" y="0"/>
                </a:lnTo>
                <a:lnTo>
                  <a:pt x="8343009" y="3973358"/>
                </a:lnTo>
                <a:lnTo>
                  <a:pt x="0" y="3973358"/>
                </a:lnTo>
                <a:lnTo>
                  <a:pt x="0" y="0"/>
                </a:lnTo>
                <a:close/>
              </a:path>
            </a:pathLst>
          </a:custGeom>
          <a:blipFill>
            <a:blip r:embed="rId5"/>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549270" y="1409241"/>
            <a:ext cx="17189460" cy="98425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AFTER TRAINING THE MODELS, I USED EARLYSTOPPING AND MODELCHECKPOINT TO AVOID OVERFITTING AND SAVE THE BEST MODEL.</a:t>
            </a:r>
          </a:p>
        </p:txBody>
      </p:sp>
      <p:sp>
        <p:nvSpPr>
          <p:cNvPr id="4" name="TextBox 4"/>
          <p:cNvSpPr txBox="1"/>
          <p:nvPr/>
        </p:nvSpPr>
        <p:spPr>
          <a:xfrm>
            <a:off x="271241" y="3084355"/>
            <a:ext cx="8594730" cy="60178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DATA SPLITTING AND PIPELINE FOR TRADITIONAL MACHINE LEARNING:</a:t>
            </a:r>
          </a:p>
          <a:p>
            <a:pPr algn="just">
              <a:lnSpc>
                <a:spcPts val="4099"/>
              </a:lnSpc>
            </a:pPr>
            <a:endParaRPr lang="en-US" sz="2499" b="1">
              <a:solidFill>
                <a:srgbClr val="E73223"/>
              </a:solidFill>
              <a:latin typeface="Comic Sans Bold"/>
              <a:ea typeface="Comic Sans Bold"/>
              <a:cs typeface="Comic Sans Bold"/>
              <a:sym typeface="Comic Sans Bold"/>
            </a:endParaRPr>
          </a:p>
          <a:p>
            <a:pPr algn="just">
              <a:lnSpc>
                <a:spcPts val="3279"/>
              </a:lnSpc>
            </a:pPr>
            <a:r>
              <a:rPr lang="en-US" sz="1999" b="1">
                <a:solidFill>
                  <a:srgbClr val="000000"/>
                </a:solidFill>
                <a:latin typeface="Comic Sans Bold"/>
                <a:ea typeface="Comic Sans Bold"/>
                <a:cs typeface="Comic Sans Bold"/>
                <a:sym typeface="Comic Sans Bold"/>
              </a:rPr>
              <a:t>I SPLIT MY DATA INTO TRAIN AND TEST SETS (X_TRAIN, X_TEST, Y_TRAIN, Y_TEST), WHICH IS ESSENTIAL FOR PROPER EVALUATION OF THE MODEL. </a:t>
            </a:r>
          </a:p>
          <a:p>
            <a:pPr algn="just">
              <a:lnSpc>
                <a:spcPts val="3279"/>
              </a:lnSpc>
            </a:pPr>
            <a:r>
              <a:rPr lang="en-US" sz="1999" b="1">
                <a:solidFill>
                  <a:srgbClr val="000000"/>
                </a:solidFill>
                <a:latin typeface="Comic Sans Bold"/>
                <a:ea typeface="Comic Sans Bold"/>
                <a:cs typeface="Comic Sans Bold"/>
                <a:sym typeface="Comic Sans Bold"/>
              </a:rPr>
              <a:t>I HAVE ALSO CREATED A SCIKIT-LEARN PIPELINE FOR TEXT VECTORIZATION AND CLASSIFICATION USING A RANDOMFORESTCLASSIFIER. THIS IS A GOOD COMBINATION FOR TEXT CLASSIFICATION TASKS.</a:t>
            </a:r>
          </a:p>
          <a:p>
            <a:pPr algn="just">
              <a:lnSpc>
                <a:spcPts val="3279"/>
              </a:lnSpc>
            </a:pPr>
            <a:endParaRPr lang="en-US" sz="1999" b="1">
              <a:solidFill>
                <a:srgbClr val="000000"/>
              </a:solidFill>
              <a:latin typeface="Comic Sans Bold"/>
              <a:ea typeface="Comic Sans Bold"/>
              <a:cs typeface="Comic Sans Bold"/>
              <a:sym typeface="Comic Sans Bold"/>
            </a:endParaRPr>
          </a:p>
          <a:p>
            <a:pPr algn="just">
              <a:lnSpc>
                <a:spcPts val="3279"/>
              </a:lnSpc>
            </a:pPr>
            <a:r>
              <a:rPr lang="en-US" sz="1999" b="1">
                <a:solidFill>
                  <a:srgbClr val="000000"/>
                </a:solidFill>
                <a:latin typeface="Comic Sans Bold"/>
                <a:ea typeface="Comic Sans Bold"/>
                <a:cs typeface="Comic Sans Bold"/>
                <a:sym typeface="Comic Sans Bold"/>
              </a:rPr>
              <a:t>HOWEVER, IN A PIPELINE, I AM USING TFIDFVECTORIZER, WHICH WORKS WELL FOR CONVERTING TEXT INTO NUMERICAL FEATURES.</a:t>
            </a:r>
          </a:p>
        </p:txBody>
      </p:sp>
      <p:sp>
        <p:nvSpPr>
          <p:cNvPr id="5" name="TextBox 5"/>
          <p:cNvSpPr txBox="1"/>
          <p:nvPr/>
        </p:nvSpPr>
        <p:spPr>
          <a:xfrm>
            <a:off x="0" y="338372"/>
            <a:ext cx="18288000" cy="103569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MODEL EVALUATION</a:t>
            </a:r>
          </a:p>
        </p:txBody>
      </p:sp>
      <p:sp>
        <p:nvSpPr>
          <p:cNvPr id="6" name="TextBox 6"/>
          <p:cNvSpPr txBox="1"/>
          <p:nvPr/>
        </p:nvSpPr>
        <p:spPr>
          <a:xfrm>
            <a:off x="9459579" y="3851031"/>
            <a:ext cx="8594730" cy="621792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HYPERPARAMETER TUNING</a:t>
            </a:r>
          </a:p>
          <a:p>
            <a:pPr algn="just">
              <a:lnSpc>
                <a:spcPts val="3279"/>
              </a:lnSpc>
            </a:pPr>
            <a:endParaRPr lang="en-US" sz="2499" b="1">
              <a:solidFill>
                <a:srgbClr val="E73223"/>
              </a:solidFill>
              <a:latin typeface="Comic Sans Bold"/>
              <a:ea typeface="Comic Sans Bold"/>
              <a:cs typeface="Comic Sans Bold"/>
              <a:sym typeface="Comic Sans Bold"/>
            </a:endParaRPr>
          </a:p>
          <a:p>
            <a:pPr algn="just">
              <a:lnSpc>
                <a:spcPts val="3279"/>
              </a:lnSpc>
            </a:pPr>
            <a:r>
              <a:rPr lang="en-US" sz="1999" b="1" spc="165">
                <a:solidFill>
                  <a:srgbClr val="000000"/>
                </a:solidFill>
                <a:latin typeface="Comic Sans Bold"/>
                <a:ea typeface="Comic Sans Bold"/>
                <a:cs typeface="Comic Sans Bold"/>
                <a:sym typeface="Comic Sans Bold"/>
              </a:rPr>
              <a:t>I HAVE USED BOTH GRIDSEARCHCV AND RANDOMIZEDSEARCHCV FOR HYPERPARAMETER TUNING. THIS IS A SOLID APPROACH FOR TRADITIONAL MACHINE LEARNING MODELS LIKE RANDOMFOREST. BOTH METHODS HELP OPTIMIZE THE MODEL PARAMETERS:</a:t>
            </a:r>
          </a:p>
          <a:p>
            <a:pPr algn="just">
              <a:lnSpc>
                <a:spcPts val="3279"/>
              </a:lnSpc>
            </a:pPr>
            <a:endParaRPr lang="en-US" sz="1999" b="1" spc="165">
              <a:solidFill>
                <a:srgbClr val="000000"/>
              </a:solidFill>
              <a:latin typeface="Comic Sans Bold"/>
              <a:ea typeface="Comic Sans Bold"/>
              <a:cs typeface="Comic Sans Bold"/>
              <a:sym typeface="Comic Sans Bold"/>
            </a:endParaRPr>
          </a:p>
          <a:p>
            <a:pPr marL="431799" lvl="1" indent="-215899" algn="just">
              <a:lnSpc>
                <a:spcPts val="3279"/>
              </a:lnSpc>
              <a:buFont typeface="Arial"/>
              <a:buChar char="•"/>
            </a:pPr>
            <a:r>
              <a:rPr lang="en-US" sz="1999" b="1" spc="165">
                <a:solidFill>
                  <a:srgbClr val="000000"/>
                </a:solidFill>
                <a:latin typeface="Comic Sans Bold"/>
                <a:ea typeface="Comic Sans Bold"/>
                <a:cs typeface="Comic Sans Bold"/>
                <a:sym typeface="Comic Sans Bold"/>
              </a:rPr>
              <a:t>GRIDSEARCHCV TRIES ALL COMBINATIONS OF HYPERPARAMETERS WITHIN THE GRID.</a:t>
            </a:r>
          </a:p>
          <a:p>
            <a:pPr marL="431799" lvl="1" indent="-215899" algn="just">
              <a:lnSpc>
                <a:spcPts val="3279"/>
              </a:lnSpc>
              <a:buFont typeface="Arial"/>
              <a:buChar char="•"/>
            </a:pPr>
            <a:r>
              <a:rPr lang="en-US" sz="1999" b="1" spc="165">
                <a:solidFill>
                  <a:srgbClr val="000000"/>
                </a:solidFill>
                <a:latin typeface="Comic Sans Bold"/>
                <a:ea typeface="Comic Sans Bold"/>
                <a:cs typeface="Comic Sans Bold"/>
                <a:sym typeface="Comic Sans Bold"/>
              </a:rPr>
              <a:t>RANDOMIZEDSEARCHCV SAMPLES FROM THE HYPERPARAMETER SPACE, WHICH IS MORE EFFICIENT FOR LARGER SEARCH SPACES.</a:t>
            </a:r>
          </a:p>
          <a:p>
            <a:pPr algn="just">
              <a:lnSpc>
                <a:spcPts val="3279"/>
              </a:lnSpc>
            </a:pPr>
            <a:endParaRPr lang="en-US" sz="1999" b="1" spc="165">
              <a:solidFill>
                <a:srgbClr val="000000"/>
              </a:solidFill>
              <a:latin typeface="Comic Sans Bold"/>
              <a:ea typeface="Comic Sans Bold"/>
              <a:cs typeface="Comic Sans Bold"/>
              <a:sym typeface="Com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221189" y="1766350"/>
            <a:ext cx="6618375" cy="2908780"/>
          </a:xfrm>
          <a:custGeom>
            <a:avLst/>
            <a:gdLst/>
            <a:ahLst/>
            <a:cxnLst/>
            <a:rect l="l" t="t" r="r" b="b"/>
            <a:pathLst>
              <a:path w="6618375" h="2908780">
                <a:moveTo>
                  <a:pt x="0" y="0"/>
                </a:moveTo>
                <a:lnTo>
                  <a:pt x="6618375" y="0"/>
                </a:lnTo>
                <a:lnTo>
                  <a:pt x="6618375" y="2908780"/>
                </a:lnTo>
                <a:lnTo>
                  <a:pt x="0" y="2908780"/>
                </a:lnTo>
                <a:lnTo>
                  <a:pt x="0" y="0"/>
                </a:lnTo>
                <a:close/>
              </a:path>
            </a:pathLst>
          </a:custGeom>
          <a:blipFill>
            <a:blip r:embed="rId3"/>
            <a:stretch>
              <a:fillRect r="-10846" b="-13961"/>
            </a:stretch>
          </a:blipFill>
        </p:spPr>
        <p:txBody>
          <a:bodyPr/>
          <a:lstStyle/>
          <a:p>
            <a:endParaRPr lang="en-IN"/>
          </a:p>
        </p:txBody>
      </p:sp>
      <p:sp>
        <p:nvSpPr>
          <p:cNvPr id="4" name="Freeform 4"/>
          <p:cNvSpPr/>
          <p:nvPr/>
        </p:nvSpPr>
        <p:spPr>
          <a:xfrm>
            <a:off x="221189" y="5134105"/>
            <a:ext cx="6618375" cy="3386545"/>
          </a:xfrm>
          <a:custGeom>
            <a:avLst/>
            <a:gdLst/>
            <a:ahLst/>
            <a:cxnLst/>
            <a:rect l="l" t="t" r="r" b="b"/>
            <a:pathLst>
              <a:path w="6618375" h="3386545">
                <a:moveTo>
                  <a:pt x="0" y="0"/>
                </a:moveTo>
                <a:lnTo>
                  <a:pt x="6618375" y="0"/>
                </a:lnTo>
                <a:lnTo>
                  <a:pt x="6618375" y="3386545"/>
                </a:lnTo>
                <a:lnTo>
                  <a:pt x="0" y="3386545"/>
                </a:lnTo>
                <a:lnTo>
                  <a:pt x="0" y="0"/>
                </a:lnTo>
                <a:close/>
              </a:path>
            </a:pathLst>
          </a:custGeom>
          <a:blipFill>
            <a:blip r:embed="rId4"/>
            <a:stretch>
              <a:fillRect/>
            </a:stretch>
          </a:blipFill>
        </p:spPr>
        <p:txBody>
          <a:bodyPr/>
          <a:lstStyle/>
          <a:p>
            <a:endParaRPr lang="en-IN"/>
          </a:p>
        </p:txBody>
      </p:sp>
      <p:sp>
        <p:nvSpPr>
          <p:cNvPr id="5" name="Freeform 5"/>
          <p:cNvSpPr/>
          <p:nvPr/>
        </p:nvSpPr>
        <p:spPr>
          <a:xfrm>
            <a:off x="7161920" y="1766350"/>
            <a:ext cx="10935534" cy="6754300"/>
          </a:xfrm>
          <a:custGeom>
            <a:avLst/>
            <a:gdLst/>
            <a:ahLst/>
            <a:cxnLst/>
            <a:rect l="l" t="t" r="r" b="b"/>
            <a:pathLst>
              <a:path w="10935534" h="6754300">
                <a:moveTo>
                  <a:pt x="0" y="0"/>
                </a:moveTo>
                <a:lnTo>
                  <a:pt x="10935534" y="0"/>
                </a:lnTo>
                <a:lnTo>
                  <a:pt x="10935534" y="6754300"/>
                </a:lnTo>
                <a:lnTo>
                  <a:pt x="0" y="6754300"/>
                </a:lnTo>
                <a:lnTo>
                  <a:pt x="0" y="0"/>
                </a:lnTo>
                <a:close/>
              </a:path>
            </a:pathLst>
          </a:custGeom>
          <a:blipFill>
            <a:blip r:embed="rId5"/>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549270" y="1409241"/>
            <a:ext cx="17189460" cy="98425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AFTER TRAINING THE MODELS, I USED EARLYSTOPPING AND MODELCHECKPOINT TO AVOID OVERFITTING AND SAVE THE BEST MODEL.</a:t>
            </a:r>
          </a:p>
        </p:txBody>
      </p:sp>
      <p:sp>
        <p:nvSpPr>
          <p:cNvPr id="4" name="TextBox 4"/>
          <p:cNvSpPr txBox="1"/>
          <p:nvPr/>
        </p:nvSpPr>
        <p:spPr>
          <a:xfrm>
            <a:off x="375502" y="3188616"/>
            <a:ext cx="6092470" cy="212217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CLASSIFICATION REPORT:</a:t>
            </a:r>
          </a:p>
          <a:p>
            <a:pPr algn="just">
              <a:lnSpc>
                <a:spcPts val="3279"/>
              </a:lnSpc>
            </a:pPr>
            <a:r>
              <a:rPr lang="en-US" sz="1999" b="1">
                <a:solidFill>
                  <a:srgbClr val="000000"/>
                </a:solidFill>
                <a:latin typeface="Comic Sans Bold"/>
                <a:ea typeface="Comic Sans Bold"/>
                <a:cs typeface="Comic Sans Bold"/>
                <a:sym typeface="Comic Sans Bold"/>
              </a:rPr>
              <a:t>PROVIDES PRECISION, RECALL, F1-SCORE, AND ACCURACY, WHICH ARE ESSENTIAL FOR CLASSIFICATION TASKS, ESPECIALLY WHEN DEALING WITH IMBALANCED DATASETS.</a:t>
            </a:r>
          </a:p>
        </p:txBody>
      </p:sp>
      <p:sp>
        <p:nvSpPr>
          <p:cNvPr id="5" name="TextBox 5"/>
          <p:cNvSpPr txBox="1"/>
          <p:nvPr/>
        </p:nvSpPr>
        <p:spPr>
          <a:xfrm>
            <a:off x="0" y="338372"/>
            <a:ext cx="18288000" cy="103569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MODEL EVALUATION METRICS</a:t>
            </a:r>
          </a:p>
        </p:txBody>
      </p:sp>
      <p:sp>
        <p:nvSpPr>
          <p:cNvPr id="6" name="TextBox 6"/>
          <p:cNvSpPr txBox="1"/>
          <p:nvPr/>
        </p:nvSpPr>
        <p:spPr>
          <a:xfrm>
            <a:off x="2769510" y="5505279"/>
            <a:ext cx="6092470" cy="253174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CONFUSION MATRIX:</a:t>
            </a:r>
          </a:p>
          <a:p>
            <a:pPr algn="just">
              <a:lnSpc>
                <a:spcPts val="3279"/>
              </a:lnSpc>
            </a:pPr>
            <a:r>
              <a:rPr lang="en-US" sz="1999" b="1">
                <a:solidFill>
                  <a:srgbClr val="000000"/>
                </a:solidFill>
                <a:latin typeface="Comic Sans Bold"/>
                <a:ea typeface="Comic Sans Bold"/>
                <a:cs typeface="Comic Sans Bold"/>
                <a:sym typeface="Comic Sans Bold"/>
              </a:rPr>
              <a:t>A CONFUSION MATRIX IS A GREAT TOOL TO EVALUATE HOW WELL MY MODEL IS DISTINGUISHING BETWEEN THE CLASSES. THE HEATMAP VISUALIZATION MAKES IT EVEN EASIER TO INTERPRET.</a:t>
            </a:r>
          </a:p>
        </p:txBody>
      </p:sp>
      <p:sp>
        <p:nvSpPr>
          <p:cNvPr id="7" name="TextBox 7"/>
          <p:cNvSpPr txBox="1"/>
          <p:nvPr/>
        </p:nvSpPr>
        <p:spPr>
          <a:xfrm>
            <a:off x="8465110" y="2983829"/>
            <a:ext cx="6092470" cy="253174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ROC-AUC SCORE: </a:t>
            </a:r>
          </a:p>
          <a:p>
            <a:pPr algn="just">
              <a:lnSpc>
                <a:spcPts val="3279"/>
              </a:lnSpc>
            </a:pPr>
            <a:r>
              <a:rPr lang="en-US" sz="1999" b="1">
                <a:solidFill>
                  <a:srgbClr val="000000"/>
                </a:solidFill>
                <a:latin typeface="Comic Sans Bold"/>
                <a:ea typeface="Comic Sans Bold"/>
                <a:cs typeface="Comic Sans Bold"/>
                <a:sym typeface="Comic Sans Bold"/>
              </a:rPr>
              <a:t>THE ROC-AUC SCORE IS AN EXCELLENT MEASURE OF HOW WELL MY MODEL CAN DISTINGUISH BETWEEN CLASSES, ESPECIALLY FOR BINARY CLASSIFICATION TASKS.</a:t>
            </a:r>
          </a:p>
        </p:txBody>
      </p:sp>
      <p:sp>
        <p:nvSpPr>
          <p:cNvPr id="8" name="TextBox 8"/>
          <p:cNvSpPr txBox="1"/>
          <p:nvPr/>
        </p:nvSpPr>
        <p:spPr>
          <a:xfrm>
            <a:off x="12075494" y="5505279"/>
            <a:ext cx="6092470" cy="294132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LEARNING CURVES: </a:t>
            </a:r>
          </a:p>
          <a:p>
            <a:pPr algn="just">
              <a:lnSpc>
                <a:spcPts val="3279"/>
              </a:lnSpc>
            </a:pPr>
            <a:r>
              <a:rPr lang="en-US" sz="1999" b="1">
                <a:solidFill>
                  <a:srgbClr val="000000"/>
                </a:solidFill>
                <a:latin typeface="Comic Sans Bold"/>
                <a:ea typeface="Comic Sans Bold"/>
                <a:cs typeface="Comic Sans Bold"/>
                <a:sym typeface="Comic Sans Bold"/>
              </a:rPr>
              <a:t>PLOTTING LEARNING CURVES IS A GOOD WAY TO UNDERSTAND IF MY MODEL IS OVERFITTING OR UNDERFITTING. IF THE TRAINING SCORE IS SIGNIFICANTLY HIGHER THAN THE CROSS-VALIDATION SCORE, IT MIGHT INDICATE OVERFITTING.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296039" y="394806"/>
            <a:ext cx="6802072" cy="2202171"/>
          </a:xfrm>
          <a:custGeom>
            <a:avLst/>
            <a:gdLst/>
            <a:ahLst/>
            <a:cxnLst/>
            <a:rect l="l" t="t" r="r" b="b"/>
            <a:pathLst>
              <a:path w="6802072" h="2202171">
                <a:moveTo>
                  <a:pt x="0" y="0"/>
                </a:moveTo>
                <a:lnTo>
                  <a:pt x="6802072" y="0"/>
                </a:lnTo>
                <a:lnTo>
                  <a:pt x="6802072" y="2202170"/>
                </a:lnTo>
                <a:lnTo>
                  <a:pt x="0" y="2202170"/>
                </a:lnTo>
                <a:lnTo>
                  <a:pt x="0" y="0"/>
                </a:lnTo>
                <a:close/>
              </a:path>
            </a:pathLst>
          </a:custGeom>
          <a:blipFill>
            <a:blip r:embed="rId3"/>
            <a:stretch>
              <a:fillRect/>
            </a:stretch>
          </a:blipFill>
        </p:spPr>
        <p:txBody>
          <a:bodyPr/>
          <a:lstStyle/>
          <a:p>
            <a:endParaRPr lang="en-IN"/>
          </a:p>
        </p:txBody>
      </p:sp>
      <p:sp>
        <p:nvSpPr>
          <p:cNvPr id="4" name="Freeform 4"/>
          <p:cNvSpPr/>
          <p:nvPr/>
        </p:nvSpPr>
        <p:spPr>
          <a:xfrm>
            <a:off x="296039" y="2918447"/>
            <a:ext cx="6802072" cy="2779977"/>
          </a:xfrm>
          <a:custGeom>
            <a:avLst/>
            <a:gdLst/>
            <a:ahLst/>
            <a:cxnLst/>
            <a:rect l="l" t="t" r="r" b="b"/>
            <a:pathLst>
              <a:path w="6802072" h="2779977">
                <a:moveTo>
                  <a:pt x="0" y="0"/>
                </a:moveTo>
                <a:lnTo>
                  <a:pt x="6802072" y="0"/>
                </a:lnTo>
                <a:lnTo>
                  <a:pt x="6802072" y="2779978"/>
                </a:lnTo>
                <a:lnTo>
                  <a:pt x="0" y="2779978"/>
                </a:lnTo>
                <a:lnTo>
                  <a:pt x="0" y="0"/>
                </a:lnTo>
                <a:close/>
              </a:path>
            </a:pathLst>
          </a:custGeom>
          <a:blipFill>
            <a:blip r:embed="rId4"/>
            <a:stretch>
              <a:fillRect/>
            </a:stretch>
          </a:blipFill>
        </p:spPr>
        <p:txBody>
          <a:bodyPr/>
          <a:lstStyle/>
          <a:p>
            <a:endParaRPr lang="en-IN"/>
          </a:p>
        </p:txBody>
      </p:sp>
      <p:sp>
        <p:nvSpPr>
          <p:cNvPr id="5" name="Freeform 5"/>
          <p:cNvSpPr/>
          <p:nvPr/>
        </p:nvSpPr>
        <p:spPr>
          <a:xfrm>
            <a:off x="7363214" y="1028700"/>
            <a:ext cx="10743313" cy="8594651"/>
          </a:xfrm>
          <a:custGeom>
            <a:avLst/>
            <a:gdLst/>
            <a:ahLst/>
            <a:cxnLst/>
            <a:rect l="l" t="t" r="r" b="b"/>
            <a:pathLst>
              <a:path w="10743313" h="8594651">
                <a:moveTo>
                  <a:pt x="0" y="0"/>
                </a:moveTo>
                <a:lnTo>
                  <a:pt x="10743314" y="0"/>
                </a:lnTo>
                <a:lnTo>
                  <a:pt x="10743314" y="8594651"/>
                </a:lnTo>
                <a:lnTo>
                  <a:pt x="0" y="8594651"/>
                </a:lnTo>
                <a:lnTo>
                  <a:pt x="0" y="0"/>
                </a:lnTo>
                <a:close/>
              </a:path>
            </a:pathLst>
          </a:custGeom>
          <a:blipFill>
            <a:blip r:embed="rId5"/>
            <a:stretch>
              <a:fillRect/>
            </a:stretch>
          </a:blipFill>
        </p:spPr>
        <p:txBody>
          <a:bodyPr/>
          <a:lstStyle/>
          <a:p>
            <a:endParaRPr lang="en-IN"/>
          </a:p>
        </p:txBody>
      </p:sp>
      <p:sp>
        <p:nvSpPr>
          <p:cNvPr id="6" name="Freeform 6"/>
          <p:cNvSpPr/>
          <p:nvPr/>
        </p:nvSpPr>
        <p:spPr>
          <a:xfrm>
            <a:off x="793310" y="6022275"/>
            <a:ext cx="5807529" cy="4394887"/>
          </a:xfrm>
          <a:custGeom>
            <a:avLst/>
            <a:gdLst/>
            <a:ahLst/>
            <a:cxnLst/>
            <a:rect l="l" t="t" r="r" b="b"/>
            <a:pathLst>
              <a:path w="5807529" h="4394887">
                <a:moveTo>
                  <a:pt x="0" y="0"/>
                </a:moveTo>
                <a:lnTo>
                  <a:pt x="5807529" y="0"/>
                </a:lnTo>
                <a:lnTo>
                  <a:pt x="5807529" y="4394886"/>
                </a:lnTo>
                <a:lnTo>
                  <a:pt x="0" y="4394886"/>
                </a:lnTo>
                <a:lnTo>
                  <a:pt x="0" y="0"/>
                </a:lnTo>
                <a:close/>
              </a:path>
            </a:pathLst>
          </a:custGeom>
          <a:blipFill>
            <a:blip r:embed="rId6"/>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a:p>
        </p:txBody>
      </p:sp>
      <p:sp>
        <p:nvSpPr>
          <p:cNvPr id="3" name="Freeform 3"/>
          <p:cNvSpPr/>
          <p:nvPr/>
        </p:nvSpPr>
        <p:spPr>
          <a:xfrm>
            <a:off x="11380509" y="1973985"/>
            <a:ext cx="6759068" cy="5584824"/>
          </a:xfrm>
          <a:custGeom>
            <a:avLst/>
            <a:gdLst/>
            <a:ahLst/>
            <a:cxnLst/>
            <a:rect l="l" t="t" r="r" b="b"/>
            <a:pathLst>
              <a:path w="6759068" h="5584824">
                <a:moveTo>
                  <a:pt x="0" y="0"/>
                </a:moveTo>
                <a:lnTo>
                  <a:pt x="6759069" y="0"/>
                </a:lnTo>
                <a:lnTo>
                  <a:pt x="6759069" y="5584823"/>
                </a:lnTo>
                <a:lnTo>
                  <a:pt x="0" y="5584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0" y="365125"/>
            <a:ext cx="18288000" cy="1422400"/>
          </a:xfrm>
          <a:prstGeom prst="rect">
            <a:avLst/>
          </a:prstGeom>
        </p:spPr>
        <p:txBody>
          <a:bodyPr lIns="0" tIns="0" rIns="0" bIns="0" rtlCol="0" anchor="t">
            <a:spAutoFit/>
          </a:bodyPr>
          <a:lstStyle/>
          <a:p>
            <a:pPr algn="ctr">
              <a:lnSpc>
                <a:spcPts val="10999"/>
              </a:lnSpc>
            </a:pPr>
            <a:r>
              <a:rPr lang="en-US" sz="9999" spc="-199">
                <a:solidFill>
                  <a:srgbClr val="576359"/>
                </a:solidFill>
                <a:latin typeface="TAN Headline"/>
                <a:ea typeface="TAN Headline"/>
                <a:cs typeface="TAN Headline"/>
                <a:sym typeface="TAN Headline"/>
              </a:rPr>
              <a:t>INTRODUCTION</a:t>
            </a:r>
          </a:p>
        </p:txBody>
      </p:sp>
      <p:sp>
        <p:nvSpPr>
          <p:cNvPr id="4" name="TextBox 4"/>
          <p:cNvSpPr txBox="1"/>
          <p:nvPr/>
        </p:nvSpPr>
        <p:spPr>
          <a:xfrm>
            <a:off x="1094739" y="2228743"/>
            <a:ext cx="16098523" cy="6479793"/>
          </a:xfrm>
          <a:prstGeom prst="rect">
            <a:avLst/>
          </a:prstGeom>
        </p:spPr>
        <p:txBody>
          <a:bodyPr lIns="0" tIns="0" rIns="0" bIns="0" rtlCol="0" anchor="t">
            <a:spAutoFit/>
          </a:bodyPr>
          <a:lstStyle/>
          <a:p>
            <a:pPr algn="just">
              <a:lnSpc>
                <a:spcPts val="5738"/>
              </a:lnSpc>
            </a:pPr>
            <a:r>
              <a:rPr lang="en-US" sz="3800" b="1">
                <a:solidFill>
                  <a:srgbClr val="E73223"/>
                </a:solidFill>
                <a:latin typeface="Comic Sans Bold"/>
                <a:ea typeface="Comic Sans Bold"/>
                <a:cs typeface="Comic Sans Bold"/>
                <a:sym typeface="Comic Sans Bold"/>
              </a:rPr>
              <a:t>THIS PROJECT INVOLVES DEVELOPING A MACHINE LEARNING MODEL TO CLASSIFY TWEETS AS EITHER DISASTER-RELATED OR NOT, USING DATA FROM THE TWITTER_DISASTER.CSV DATASET. IT APPLIES NATURAL LANGUAGE PROCESSING (NLP) AND MACHINE LEARNING TECHNIQUES TO CLEAN, EXPLORE, VISUALIZE, AND MODEL THE DATA FOR EFFICIENT DISASTER DETECTION. HERE’S A CONCISE SUMMARY OF EACH STEP, FOCUSING ON DATA EXPLORATION, PREPROCESSING, FEATURE ENGINEERING, AND VISUALIZATION TECHNIQUES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0641312" y="3460586"/>
            <a:ext cx="7386036" cy="4736296"/>
          </a:xfrm>
          <a:custGeom>
            <a:avLst/>
            <a:gdLst/>
            <a:ahLst/>
            <a:cxnLst/>
            <a:rect l="l" t="t" r="r" b="b"/>
            <a:pathLst>
              <a:path w="7386036" h="4736296">
                <a:moveTo>
                  <a:pt x="0" y="0"/>
                </a:moveTo>
                <a:lnTo>
                  <a:pt x="7386036" y="0"/>
                </a:lnTo>
                <a:lnTo>
                  <a:pt x="7386036" y="4736296"/>
                </a:lnTo>
                <a:lnTo>
                  <a:pt x="0" y="473629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392976"/>
            <a:ext cx="18288000" cy="2054868"/>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DATA EXPLORATION AND PREPARATION</a:t>
            </a:r>
          </a:p>
        </p:txBody>
      </p:sp>
      <p:sp>
        <p:nvSpPr>
          <p:cNvPr id="5" name="TextBox 5"/>
          <p:cNvSpPr txBox="1"/>
          <p:nvPr/>
        </p:nvSpPr>
        <p:spPr>
          <a:xfrm>
            <a:off x="295406" y="2641281"/>
            <a:ext cx="9951525" cy="4111944"/>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LOADING THE DATA: </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DATASET IS LOADED USING PANDAS, AND BASIC INFORMATION ABOUT THE DATASET IS OBTAINED THROUGH METHODS LIKE INFO(), HEAD(), AND COUNT(). MISSING VALUES ARE IDENTIFIED, ESPECIALLY FOR THE COLUMNS KEYWORD AND LOCATION.</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Missing values in keyword (0.8%) are minimal, while location (33.27%) has significant missing data.</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Only the text and target columns are used in modeling since others have too many missing values.</a:t>
            </a:r>
          </a:p>
          <a:p>
            <a:pPr algn="just">
              <a:lnSpc>
                <a:spcPts val="3019"/>
              </a:lnSpc>
            </a:pPr>
            <a:endParaRPr lang="en-US" sz="1999" b="1">
              <a:solidFill>
                <a:srgbClr val="000000"/>
              </a:solidFill>
              <a:latin typeface="Comic Sans Bold"/>
              <a:ea typeface="Comic Sans Bold"/>
              <a:cs typeface="Comic Sans Bold"/>
              <a:sym typeface="Comic Sans Bold"/>
            </a:endParaRPr>
          </a:p>
        </p:txBody>
      </p:sp>
      <p:sp>
        <p:nvSpPr>
          <p:cNvPr id="6" name="TextBox 6"/>
          <p:cNvSpPr txBox="1"/>
          <p:nvPr/>
        </p:nvSpPr>
        <p:spPr>
          <a:xfrm>
            <a:off x="295406" y="6686550"/>
            <a:ext cx="9951525" cy="29619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DISTRIBUTION OF DISASTER AND NON-DISASTER TWEETS: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A COUNTPLOT OF THE TARGET COLUMN REVEALS A ROUGHLY BALANCED DATASET (DISASTER: 1, NON-DISASTER: 0).</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DISTRIBUTION OF TWEET LENGTHS FOR DISASTER VS. NON-DISASTER TWEETS IS VISUALIZED USING HISTOGRAMS.</a:t>
            </a:r>
          </a:p>
          <a:p>
            <a:pPr algn="just">
              <a:lnSpc>
                <a:spcPts val="3279"/>
              </a:lnSpc>
            </a:pPr>
            <a:endParaRPr lang="en-US" sz="1999" b="1">
              <a:solidFill>
                <a:srgbClr val="000000"/>
              </a:solidFill>
              <a:latin typeface="Comic Sans Bold"/>
              <a:ea typeface="Comic Sans Bold"/>
              <a:cs typeface="Comic Sans Bold"/>
              <a:sym typeface="Com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1805101" y="271106"/>
            <a:ext cx="5454199" cy="3165396"/>
          </a:xfrm>
          <a:custGeom>
            <a:avLst/>
            <a:gdLst/>
            <a:ahLst/>
            <a:cxnLst/>
            <a:rect l="l" t="t" r="r" b="b"/>
            <a:pathLst>
              <a:path w="5454199" h="3165396">
                <a:moveTo>
                  <a:pt x="0" y="0"/>
                </a:moveTo>
                <a:lnTo>
                  <a:pt x="5454199" y="0"/>
                </a:lnTo>
                <a:lnTo>
                  <a:pt x="5454199" y="3165395"/>
                </a:lnTo>
                <a:lnTo>
                  <a:pt x="0" y="3165395"/>
                </a:lnTo>
                <a:lnTo>
                  <a:pt x="0" y="0"/>
                </a:lnTo>
                <a:close/>
              </a:path>
            </a:pathLst>
          </a:custGeom>
          <a:blipFill>
            <a:blip r:embed="rId3"/>
            <a:stretch>
              <a:fillRect r="-8233" b="-240"/>
            </a:stretch>
          </a:blipFill>
        </p:spPr>
        <p:txBody>
          <a:bodyPr/>
          <a:lstStyle/>
          <a:p>
            <a:endParaRPr lang="en-IN"/>
          </a:p>
        </p:txBody>
      </p:sp>
      <p:sp>
        <p:nvSpPr>
          <p:cNvPr id="4" name="Freeform 4"/>
          <p:cNvSpPr/>
          <p:nvPr/>
        </p:nvSpPr>
        <p:spPr>
          <a:xfrm>
            <a:off x="11796905" y="3436501"/>
            <a:ext cx="5462395" cy="3413997"/>
          </a:xfrm>
          <a:custGeom>
            <a:avLst/>
            <a:gdLst/>
            <a:ahLst/>
            <a:cxnLst/>
            <a:rect l="l" t="t" r="r" b="b"/>
            <a:pathLst>
              <a:path w="5462395" h="3413997">
                <a:moveTo>
                  <a:pt x="0" y="0"/>
                </a:moveTo>
                <a:lnTo>
                  <a:pt x="5462395" y="0"/>
                </a:lnTo>
                <a:lnTo>
                  <a:pt x="5462395" y="3413998"/>
                </a:lnTo>
                <a:lnTo>
                  <a:pt x="0" y="3413998"/>
                </a:lnTo>
                <a:lnTo>
                  <a:pt x="0" y="0"/>
                </a:lnTo>
                <a:close/>
              </a:path>
            </a:pathLst>
          </a:custGeom>
          <a:blipFill>
            <a:blip r:embed="rId4"/>
            <a:stretch>
              <a:fillRect/>
            </a:stretch>
          </a:blipFill>
        </p:spPr>
        <p:txBody>
          <a:bodyPr/>
          <a:lstStyle/>
          <a:p>
            <a:endParaRPr lang="en-IN"/>
          </a:p>
        </p:txBody>
      </p:sp>
      <p:sp>
        <p:nvSpPr>
          <p:cNvPr id="5" name="Freeform 5"/>
          <p:cNvSpPr/>
          <p:nvPr/>
        </p:nvSpPr>
        <p:spPr>
          <a:xfrm>
            <a:off x="10534559" y="7039787"/>
            <a:ext cx="7527542" cy="3133339"/>
          </a:xfrm>
          <a:custGeom>
            <a:avLst/>
            <a:gdLst/>
            <a:ahLst/>
            <a:cxnLst/>
            <a:rect l="l" t="t" r="r" b="b"/>
            <a:pathLst>
              <a:path w="7527542" h="3133339">
                <a:moveTo>
                  <a:pt x="0" y="0"/>
                </a:moveTo>
                <a:lnTo>
                  <a:pt x="7527543" y="0"/>
                </a:lnTo>
                <a:lnTo>
                  <a:pt x="7527543" y="3133340"/>
                </a:lnTo>
                <a:lnTo>
                  <a:pt x="0" y="3133340"/>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295406" y="933450"/>
            <a:ext cx="9951525" cy="333883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TOP KEYWORDS AND WORD LENGTHS: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TOP 10 KEYWORDS: THE MOST FREQUENT KEYWORDS IN DISASTER-RELATED TWEETS ARE VISUALIZED.</a:t>
            </a:r>
          </a:p>
          <a:p>
            <a:pPr algn="just">
              <a:lnSpc>
                <a:spcPts val="3279"/>
              </a:lnSpc>
            </a:pPr>
            <a:endParaRPr lang="en-US" sz="1999" b="1">
              <a:solidFill>
                <a:srgbClr val="000000"/>
              </a:solidFill>
              <a:latin typeface="Comic Sans Bold"/>
              <a:ea typeface="Comic Sans Bold"/>
              <a:cs typeface="Comic Sans Bold"/>
              <a:sym typeface="Comic Sans Bold"/>
            </a:endParaRP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WORD LENGTHS: A COMPARISON OF THE WORD LENGTHS BETWEEN DISASTER AND NON-DISASTER TWEETS IS DONE USING HISTOGRAMS AND KERNEL DENSITY ESTIMATION (KDE) PLOTS.</a:t>
            </a:r>
          </a:p>
          <a:p>
            <a:pPr algn="just">
              <a:lnSpc>
                <a:spcPts val="3019"/>
              </a:lnSpc>
            </a:pPr>
            <a:endParaRPr lang="en-US" sz="1999" b="1">
              <a:solidFill>
                <a:srgbClr val="000000"/>
              </a:solidFill>
              <a:latin typeface="Comic Sans Bold"/>
              <a:ea typeface="Comic Sans Bold"/>
              <a:cs typeface="Comic Sans Bold"/>
              <a:sym typeface="Comic Sans Bold"/>
            </a:endParaRPr>
          </a:p>
        </p:txBody>
      </p:sp>
      <p:sp>
        <p:nvSpPr>
          <p:cNvPr id="7" name="TextBox 7"/>
          <p:cNvSpPr txBox="1"/>
          <p:nvPr/>
        </p:nvSpPr>
        <p:spPr>
          <a:xfrm>
            <a:off x="295406" y="4482448"/>
            <a:ext cx="9951525" cy="412400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STOPWORDS REMOVAL:</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STOPWORDS ARE REMOVED FROM BOTH DISASTER AND NON-DISASTER TWEETS, AND THE MOST COMMON WORDS ARE VISUALIZED USING BAR PLOTS AND WORD CLOUDS.</a:t>
            </a:r>
          </a:p>
          <a:p>
            <a:pPr algn="just">
              <a:lnSpc>
                <a:spcPts val="3279"/>
              </a:lnSpc>
            </a:pPr>
            <a:endParaRPr lang="en-US" sz="1999" b="1">
              <a:solidFill>
                <a:srgbClr val="000000"/>
              </a:solidFill>
              <a:latin typeface="Comic Sans Bold"/>
              <a:ea typeface="Comic Sans Bold"/>
              <a:cs typeface="Comic Sans Bold"/>
              <a:sym typeface="Comic Sans Bold"/>
            </a:endParaRP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MOST FREQUENT WORDS IN DISASTER-RELATED AND NON-DISASTER TWEETS ARE ALSO PLOTTED USING WORD CLOUDS, WITH WORDS LIKE DERAILMENT, WRECKAGE, AND OUTBREAK BEING PROMINENT IN DISASTER TWEETS.</a:t>
            </a:r>
          </a:p>
          <a:p>
            <a:pPr algn="just">
              <a:lnSpc>
                <a:spcPts val="3279"/>
              </a:lnSpc>
            </a:pPr>
            <a:endParaRPr lang="en-US" sz="1999" b="1">
              <a:solidFill>
                <a:srgbClr val="000000"/>
              </a:solidFill>
              <a:latin typeface="Comic Sans Bold"/>
              <a:ea typeface="Comic Sans Bold"/>
              <a:cs typeface="Comic Sans Bold"/>
              <a:sym typeface="Comic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0246930" y="3032241"/>
            <a:ext cx="7893571" cy="2595011"/>
          </a:xfrm>
          <a:custGeom>
            <a:avLst/>
            <a:gdLst/>
            <a:ahLst/>
            <a:cxnLst/>
            <a:rect l="l" t="t" r="r" b="b"/>
            <a:pathLst>
              <a:path w="7893571" h="2595011">
                <a:moveTo>
                  <a:pt x="0" y="0"/>
                </a:moveTo>
                <a:lnTo>
                  <a:pt x="7893571" y="0"/>
                </a:lnTo>
                <a:lnTo>
                  <a:pt x="7893571" y="2595012"/>
                </a:lnTo>
                <a:lnTo>
                  <a:pt x="0" y="2595012"/>
                </a:lnTo>
                <a:lnTo>
                  <a:pt x="0" y="0"/>
                </a:lnTo>
                <a:close/>
              </a:path>
            </a:pathLst>
          </a:custGeom>
          <a:blipFill>
            <a:blip r:embed="rId3"/>
            <a:stretch>
              <a:fillRect/>
            </a:stretch>
          </a:blipFill>
        </p:spPr>
        <p:txBody>
          <a:bodyPr/>
          <a:lstStyle/>
          <a:p>
            <a:endParaRPr lang="en-IN"/>
          </a:p>
        </p:txBody>
      </p:sp>
      <p:sp>
        <p:nvSpPr>
          <p:cNvPr id="4" name="Freeform 4"/>
          <p:cNvSpPr/>
          <p:nvPr/>
        </p:nvSpPr>
        <p:spPr>
          <a:xfrm>
            <a:off x="12138518" y="5828734"/>
            <a:ext cx="4110395" cy="4276093"/>
          </a:xfrm>
          <a:custGeom>
            <a:avLst/>
            <a:gdLst/>
            <a:ahLst/>
            <a:cxnLst/>
            <a:rect l="l" t="t" r="r" b="b"/>
            <a:pathLst>
              <a:path w="4110395" h="4276093">
                <a:moveTo>
                  <a:pt x="0" y="0"/>
                </a:moveTo>
                <a:lnTo>
                  <a:pt x="4110395" y="0"/>
                </a:lnTo>
                <a:lnTo>
                  <a:pt x="4110395" y="4276093"/>
                </a:lnTo>
                <a:lnTo>
                  <a:pt x="0" y="4276093"/>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0" y="392976"/>
            <a:ext cx="18288000" cy="2054868"/>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DATA CLEANING AND PREPROCESSING</a:t>
            </a:r>
          </a:p>
        </p:txBody>
      </p:sp>
      <p:sp>
        <p:nvSpPr>
          <p:cNvPr id="6" name="TextBox 6"/>
          <p:cNvSpPr txBox="1"/>
          <p:nvPr/>
        </p:nvSpPr>
        <p:spPr>
          <a:xfrm>
            <a:off x="295406" y="2612706"/>
            <a:ext cx="9951525" cy="333883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TEXT CLEANING:</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TEXT IS CLEANED BY REMOVING URLS, MENTIONS (@USERNAME), HASHTAGS (#), SPECIAL CHARACTERS, AND NUMBERS. ADDITIONALLY, STOPWORDS ARE REMOVED TO FOCUS ON THE MORE MEANINGFUL WORDS IN THE TWEETS.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A NEW COLUMN CLEANED_TEXT IS ADDED TO STORE THE CLEANED TWEETS.</a:t>
            </a:r>
          </a:p>
          <a:p>
            <a:pPr algn="just">
              <a:lnSpc>
                <a:spcPts val="3019"/>
              </a:lnSpc>
            </a:pPr>
            <a:endParaRPr lang="en-US" sz="1999" b="1">
              <a:solidFill>
                <a:srgbClr val="000000"/>
              </a:solidFill>
              <a:latin typeface="Comic Sans Bold"/>
              <a:ea typeface="Comic Sans Bold"/>
              <a:cs typeface="Comic Sans Bold"/>
              <a:sym typeface="Comic Sans Bold"/>
            </a:endParaRPr>
          </a:p>
        </p:txBody>
      </p:sp>
      <p:sp>
        <p:nvSpPr>
          <p:cNvPr id="7" name="TextBox 7"/>
          <p:cNvSpPr txBox="1"/>
          <p:nvPr/>
        </p:nvSpPr>
        <p:spPr>
          <a:xfrm>
            <a:off x="295406" y="5762059"/>
            <a:ext cx="9951525" cy="84740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TOKENIZATION:</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CLEANED TEXT IS TOKENIZED USING NLTK'S WORD_TOKENIZE.</a:t>
            </a:r>
          </a:p>
        </p:txBody>
      </p:sp>
      <p:sp>
        <p:nvSpPr>
          <p:cNvPr id="8" name="TextBox 8"/>
          <p:cNvSpPr txBox="1"/>
          <p:nvPr/>
        </p:nvSpPr>
        <p:spPr>
          <a:xfrm>
            <a:off x="295406" y="6799968"/>
            <a:ext cx="9951525" cy="33048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FEATURE ENGINEERING:</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ADDITIONAL FEATURES LIKE TWEET_LENGTH, HASHTAG_COUNT, AND MENTION_COUNT ARE CREATED TO CAPTURE TWEET STRUCTURE AND ELEMENTS THAT MIGHT INDICATE A DISASTER-RELATED TWEET.</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FEATURE TWEET_LENGTH IS DERIVED FROM THE CLEANED TEXT, WHILE HASHTAG_COUNT AND MENTION_COUNT ARE CALCULATED BY COUNTING # AND @ SYMBOLS IN THE ORIGINAL TWEETS.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0" y="548954"/>
            <a:ext cx="18288000" cy="103569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VISUALIZATIONS</a:t>
            </a:r>
          </a:p>
        </p:txBody>
      </p:sp>
      <p:sp>
        <p:nvSpPr>
          <p:cNvPr id="4" name="TextBox 4"/>
          <p:cNvSpPr txBox="1"/>
          <p:nvPr/>
        </p:nvSpPr>
        <p:spPr>
          <a:xfrm>
            <a:off x="295406" y="2612706"/>
            <a:ext cx="9951525" cy="212217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WORD CLOUDS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WORD CLOUDS ARE GENERATED FOR BOTH DISASTER AND NON-DISASTER TWEETS TO HIGHLIGHT THE MOST FREQUENT TERMS, HELPING VISUALIZE THE PROMINENT KEYWORDS IN EACH CATEGORY.</a:t>
            </a:r>
          </a:p>
        </p:txBody>
      </p:sp>
      <p:sp>
        <p:nvSpPr>
          <p:cNvPr id="5" name="TextBox 5"/>
          <p:cNvSpPr txBox="1"/>
          <p:nvPr/>
        </p:nvSpPr>
        <p:spPr>
          <a:xfrm>
            <a:off x="295406" y="5170211"/>
            <a:ext cx="9951525" cy="16665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PUNCTUATION ANALYSIS: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MOST COMMON PUNCTUATION MARKS IN BOTH DISASTER AND NON-DISASTER TWEETS ARE ANALYZED, WITH PLOTS SHOWING THAT SYMBOLS LIKE - AND | APPEAR FREQUENTLY..</a:t>
            </a:r>
          </a:p>
        </p:txBody>
      </p:sp>
      <p:sp>
        <p:nvSpPr>
          <p:cNvPr id="6" name="Freeform 6"/>
          <p:cNvSpPr/>
          <p:nvPr/>
        </p:nvSpPr>
        <p:spPr>
          <a:xfrm>
            <a:off x="14317328" y="4656363"/>
            <a:ext cx="3845168" cy="4360813"/>
          </a:xfrm>
          <a:custGeom>
            <a:avLst/>
            <a:gdLst/>
            <a:ahLst/>
            <a:cxnLst/>
            <a:rect l="l" t="t" r="r" b="b"/>
            <a:pathLst>
              <a:path w="3845168" h="4360813">
                <a:moveTo>
                  <a:pt x="0" y="0"/>
                </a:moveTo>
                <a:lnTo>
                  <a:pt x="3845169" y="0"/>
                </a:lnTo>
                <a:lnTo>
                  <a:pt x="3845169" y="4360813"/>
                </a:lnTo>
                <a:lnTo>
                  <a:pt x="0" y="4360813"/>
                </a:lnTo>
                <a:lnTo>
                  <a:pt x="0" y="0"/>
                </a:lnTo>
                <a:close/>
              </a:path>
            </a:pathLst>
          </a:custGeom>
          <a:blipFill>
            <a:blip r:embed="rId3"/>
            <a:stretch>
              <a:fillRect l="-1115" r="-1115"/>
            </a:stretch>
          </a:blipFill>
        </p:spPr>
        <p:txBody>
          <a:bodyPr/>
          <a:lstStyle/>
          <a:p>
            <a:endParaRPr lang="en-IN"/>
          </a:p>
        </p:txBody>
      </p:sp>
      <p:sp>
        <p:nvSpPr>
          <p:cNvPr id="7" name="Freeform 7"/>
          <p:cNvSpPr/>
          <p:nvPr/>
        </p:nvSpPr>
        <p:spPr>
          <a:xfrm>
            <a:off x="10551252" y="1837469"/>
            <a:ext cx="3766076" cy="4099131"/>
          </a:xfrm>
          <a:custGeom>
            <a:avLst/>
            <a:gdLst/>
            <a:ahLst/>
            <a:cxnLst/>
            <a:rect l="l" t="t" r="r" b="b"/>
            <a:pathLst>
              <a:path w="3766076" h="4099131">
                <a:moveTo>
                  <a:pt x="0" y="0"/>
                </a:moveTo>
                <a:lnTo>
                  <a:pt x="3766076" y="0"/>
                </a:lnTo>
                <a:lnTo>
                  <a:pt x="3766076" y="4099131"/>
                </a:lnTo>
                <a:lnTo>
                  <a:pt x="0" y="4099131"/>
                </a:lnTo>
                <a:lnTo>
                  <a:pt x="0" y="0"/>
                </a:lnTo>
                <a:close/>
              </a:path>
            </a:pathLst>
          </a:custGeom>
          <a:blipFill>
            <a:blip r:embed="rId4"/>
            <a:stretch>
              <a:fillRect/>
            </a:stretch>
          </a:blipFill>
        </p:spPr>
        <p:txBody>
          <a:bodyPr/>
          <a:lstStyle/>
          <a:p>
            <a:endParaRPr lang="en-IN"/>
          </a:p>
        </p:txBody>
      </p:sp>
      <p:sp>
        <p:nvSpPr>
          <p:cNvPr id="8" name="Freeform 8"/>
          <p:cNvSpPr/>
          <p:nvPr/>
        </p:nvSpPr>
        <p:spPr>
          <a:xfrm>
            <a:off x="7788857" y="7093945"/>
            <a:ext cx="6528472" cy="3193055"/>
          </a:xfrm>
          <a:custGeom>
            <a:avLst/>
            <a:gdLst/>
            <a:ahLst/>
            <a:cxnLst/>
            <a:rect l="l" t="t" r="r" b="b"/>
            <a:pathLst>
              <a:path w="6528472" h="3193055">
                <a:moveTo>
                  <a:pt x="0" y="0"/>
                </a:moveTo>
                <a:lnTo>
                  <a:pt x="6528471" y="0"/>
                </a:lnTo>
                <a:lnTo>
                  <a:pt x="6528471" y="3193055"/>
                </a:lnTo>
                <a:lnTo>
                  <a:pt x="0" y="3193055"/>
                </a:lnTo>
                <a:lnTo>
                  <a:pt x="0" y="0"/>
                </a:lnTo>
                <a:close/>
              </a:path>
            </a:pathLst>
          </a:custGeom>
          <a:blipFill>
            <a:blip r:embed="rId5"/>
            <a:stretch>
              <a:fillRect t="-2903" b="-2903"/>
            </a:stretch>
          </a:blipFill>
        </p:spPr>
        <p:txBody>
          <a:bodyPr/>
          <a:lstStyle/>
          <a:p>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0536308" y="2835367"/>
            <a:ext cx="7751692" cy="3333228"/>
          </a:xfrm>
          <a:custGeom>
            <a:avLst/>
            <a:gdLst/>
            <a:ahLst/>
            <a:cxnLst/>
            <a:rect l="l" t="t" r="r" b="b"/>
            <a:pathLst>
              <a:path w="7751692" h="3333228">
                <a:moveTo>
                  <a:pt x="0" y="0"/>
                </a:moveTo>
                <a:lnTo>
                  <a:pt x="7751692" y="0"/>
                </a:lnTo>
                <a:lnTo>
                  <a:pt x="7751692" y="3333228"/>
                </a:lnTo>
                <a:lnTo>
                  <a:pt x="0" y="3333228"/>
                </a:lnTo>
                <a:lnTo>
                  <a:pt x="0" y="0"/>
                </a:lnTo>
                <a:close/>
              </a:path>
            </a:pathLst>
          </a:custGeom>
          <a:blipFill>
            <a:blip r:embed="rId3"/>
            <a:stretch>
              <a:fillRect/>
            </a:stretch>
          </a:blipFill>
        </p:spPr>
        <p:txBody>
          <a:bodyPr/>
          <a:lstStyle/>
          <a:p>
            <a:endParaRPr lang="en-IN"/>
          </a:p>
        </p:txBody>
      </p:sp>
      <p:sp>
        <p:nvSpPr>
          <p:cNvPr id="4" name="Freeform 4"/>
          <p:cNvSpPr/>
          <p:nvPr/>
        </p:nvSpPr>
        <p:spPr>
          <a:xfrm>
            <a:off x="10612031" y="6296871"/>
            <a:ext cx="7600246" cy="3990129"/>
          </a:xfrm>
          <a:custGeom>
            <a:avLst/>
            <a:gdLst/>
            <a:ahLst/>
            <a:cxnLst/>
            <a:rect l="l" t="t" r="r" b="b"/>
            <a:pathLst>
              <a:path w="7600246" h="3990129">
                <a:moveTo>
                  <a:pt x="0" y="0"/>
                </a:moveTo>
                <a:lnTo>
                  <a:pt x="7600246" y="0"/>
                </a:lnTo>
                <a:lnTo>
                  <a:pt x="7600246" y="3990129"/>
                </a:lnTo>
                <a:lnTo>
                  <a:pt x="0" y="3990129"/>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0" y="205414"/>
            <a:ext cx="18288000" cy="2054868"/>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FEATURE ENGINEERING FOR MODEL INPUT</a:t>
            </a:r>
          </a:p>
        </p:txBody>
      </p:sp>
      <p:sp>
        <p:nvSpPr>
          <p:cNvPr id="6" name="TextBox 6"/>
          <p:cNvSpPr txBox="1"/>
          <p:nvPr/>
        </p:nvSpPr>
        <p:spPr>
          <a:xfrm>
            <a:off x="295406" y="2612706"/>
            <a:ext cx="9951525" cy="2941322"/>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TF-IDF VECTORIZATION:</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TFIDFVECTORIZER IS USED TO CONVERT THE CLEANED TEXT INTO NUMERICAL VECTORS, FOCUSING ON UNIGRAMS AND BIGRAMS AND LIMITING TO 5000 FEATURES.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TRAINING AND TEST SETS ARE TRANSFORMED USING FIT_TRANSFORM() FOR THE TRAINING DATA AND TRANSFORM() FOR THE TEST DATA.</a:t>
            </a:r>
          </a:p>
        </p:txBody>
      </p:sp>
      <p:sp>
        <p:nvSpPr>
          <p:cNvPr id="7" name="TextBox 7"/>
          <p:cNvSpPr txBox="1"/>
          <p:nvPr/>
        </p:nvSpPr>
        <p:spPr>
          <a:xfrm>
            <a:off x="295406" y="6230196"/>
            <a:ext cx="9951525" cy="3371534"/>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COMBINING TF-IDF FEATURES WITH ADDITIONAL FEATURES: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TF-IDF FEATURES ARE COMBINED WITH THE ADDITIONAL FEATURES (TWEET_LENGTH, HASHTAG_COUNT, AND MENTION_COUNT) USING SCIPY.SPARSE.HSTACK() TO CREATE THE FINAL FEATURE SETS FOR TRAINING AND TESTING.</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TRAINING AND TESTING DATA ARE SPLIT USING TRAIN_TEST_SPLIT TO CREATE DATASETS FOR MODEL EVALUATION.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Freeform 3"/>
          <p:cNvSpPr/>
          <p:nvPr/>
        </p:nvSpPr>
        <p:spPr>
          <a:xfrm>
            <a:off x="10879235" y="0"/>
            <a:ext cx="7947446" cy="5294986"/>
          </a:xfrm>
          <a:custGeom>
            <a:avLst/>
            <a:gdLst/>
            <a:ahLst/>
            <a:cxnLst/>
            <a:rect l="l" t="t" r="r" b="b"/>
            <a:pathLst>
              <a:path w="7947446" h="5294986">
                <a:moveTo>
                  <a:pt x="0" y="0"/>
                </a:moveTo>
                <a:lnTo>
                  <a:pt x="7947446" y="0"/>
                </a:lnTo>
                <a:lnTo>
                  <a:pt x="7947446" y="5294986"/>
                </a:lnTo>
                <a:lnTo>
                  <a:pt x="0" y="529498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355748"/>
            <a:ext cx="18288000" cy="1035693"/>
          </a:xfrm>
          <a:prstGeom prst="rect">
            <a:avLst/>
          </a:prstGeom>
        </p:spPr>
        <p:txBody>
          <a:bodyPr lIns="0" tIns="0" rIns="0" bIns="0" rtlCol="0" anchor="t">
            <a:spAutoFit/>
          </a:bodyPr>
          <a:lstStyle/>
          <a:p>
            <a:pPr algn="ctr">
              <a:lnSpc>
                <a:spcPts val="8030"/>
              </a:lnSpc>
            </a:pPr>
            <a:r>
              <a:rPr lang="en-US" sz="7300" spc="-146">
                <a:solidFill>
                  <a:srgbClr val="576359"/>
                </a:solidFill>
                <a:latin typeface="TAN Headline"/>
                <a:ea typeface="TAN Headline"/>
                <a:cs typeface="TAN Headline"/>
                <a:sym typeface="TAN Headline"/>
              </a:rPr>
              <a:t>MODELING</a:t>
            </a:r>
          </a:p>
        </p:txBody>
      </p:sp>
      <p:sp>
        <p:nvSpPr>
          <p:cNvPr id="5" name="TextBox 5"/>
          <p:cNvSpPr txBox="1"/>
          <p:nvPr/>
        </p:nvSpPr>
        <p:spPr>
          <a:xfrm>
            <a:off x="295406" y="1639605"/>
            <a:ext cx="9239076" cy="17125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TEXT PREPROCESSING WITH TEXTBLOB</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FUNCTION ADD_SENTIMENT_FEATURE(TWITTER_DF) ADDS A SENTIMENT POLARITY FEATURE TO A DATASET USING TEXTBLOB. </a:t>
            </a:r>
          </a:p>
        </p:txBody>
      </p:sp>
      <p:sp>
        <p:nvSpPr>
          <p:cNvPr id="6" name="TextBox 6"/>
          <p:cNvSpPr txBox="1"/>
          <p:nvPr/>
        </p:nvSpPr>
        <p:spPr>
          <a:xfrm>
            <a:off x="295406" y="3628427"/>
            <a:ext cx="9951525" cy="16665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MODEL EVALUATION FUNCTIONS: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C_REPORT AND PLOT_CM FUNCTIONS ARE USED FOR EVALUATING MODELS. THEY PRINT OUT CLASSIFICATION REPORTS AND CONFUSION MATRICES.</a:t>
            </a:r>
          </a:p>
        </p:txBody>
      </p:sp>
      <p:sp>
        <p:nvSpPr>
          <p:cNvPr id="7" name="TextBox 7"/>
          <p:cNvSpPr txBox="1"/>
          <p:nvPr/>
        </p:nvSpPr>
        <p:spPr>
          <a:xfrm>
            <a:off x="7993330" y="5228311"/>
            <a:ext cx="9951525" cy="248570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MODEL DEFINITIONS: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MULTIPLE CLASSIFIERS SUCH AS LOGISTICREGRESSION, RANDOMFORESTCLASSIFIER, SVC, MULTINOMIALNB, XGBCLASSIFIER, CATBOOSTCLASSIFIER, AND A VOTINGCLASSIFIER ENSEMBLE. ALL THESE CLASSIFIERS ARE COMMON CHOICES FOR TEXT CLASSIFICATION TASKS.</a:t>
            </a:r>
          </a:p>
        </p:txBody>
      </p:sp>
      <p:sp>
        <p:nvSpPr>
          <p:cNvPr id="8" name="TextBox 8"/>
          <p:cNvSpPr txBox="1"/>
          <p:nvPr/>
        </p:nvSpPr>
        <p:spPr>
          <a:xfrm>
            <a:off x="7993330" y="7990245"/>
            <a:ext cx="9951525" cy="2076134"/>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TEXT ENCODING FUNCTIONS: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THE ENCODING FUNCTION ALLOWING US TO CHOOSE BETWEEN BAG OF WORDS (BOW) OR TF-IDF FOR VECTORIZING OUR TEXT. ADDITIONALLY, WE'RE MAKING SURE THAT ONLY ONE ENCODING METHOD IS SELECTED AT A TIME, WHICH AVOIDS CONFUSION.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710533" y="-15442647"/>
            <a:ext cx="47998533" cy="25729647"/>
          </a:xfrm>
          <a:custGeom>
            <a:avLst/>
            <a:gdLst/>
            <a:ahLst/>
            <a:cxnLst/>
            <a:rect l="l" t="t" r="r" b="b"/>
            <a:pathLst>
              <a:path w="47998533" h="25729647">
                <a:moveTo>
                  <a:pt x="0" y="0"/>
                </a:moveTo>
                <a:lnTo>
                  <a:pt x="47998533" y="0"/>
                </a:lnTo>
                <a:lnTo>
                  <a:pt x="47998533" y="25729647"/>
                </a:lnTo>
                <a:lnTo>
                  <a:pt x="0" y="25729647"/>
                </a:lnTo>
                <a:lnTo>
                  <a:pt x="0" y="0"/>
                </a:lnTo>
                <a:close/>
              </a:path>
            </a:pathLst>
          </a:custGeom>
          <a:blipFill>
            <a:blip r:embed="rId2">
              <a:alphaModFix amt="13000"/>
            </a:blip>
            <a:stretch>
              <a:fillRect t="-24139" b="-15772"/>
            </a:stretch>
          </a:blipFill>
        </p:spPr>
        <p:txBody>
          <a:bodyPr/>
          <a:lstStyle/>
          <a:p>
            <a:endParaRPr lang="en-IN"/>
          </a:p>
        </p:txBody>
      </p:sp>
      <p:sp>
        <p:nvSpPr>
          <p:cNvPr id="3" name="TextBox 3"/>
          <p:cNvSpPr txBox="1"/>
          <p:nvPr/>
        </p:nvSpPr>
        <p:spPr>
          <a:xfrm>
            <a:off x="295406" y="475359"/>
            <a:ext cx="9951525" cy="1712597"/>
          </a:xfrm>
          <a:prstGeom prst="rect">
            <a:avLst/>
          </a:prstGeom>
        </p:spPr>
        <p:txBody>
          <a:bodyPr lIns="0" tIns="0" rIns="0" bIns="0" rtlCol="0" anchor="t">
            <a:spAutoFit/>
          </a:bodyPr>
          <a:lstStyle/>
          <a:p>
            <a:pPr algn="just">
              <a:lnSpc>
                <a:spcPts val="4099"/>
              </a:lnSpc>
            </a:pPr>
            <a:r>
              <a:rPr lang="en-US" sz="2499" b="1">
                <a:solidFill>
                  <a:srgbClr val="E73223"/>
                </a:solidFill>
                <a:latin typeface="Comic Sans Bold"/>
                <a:ea typeface="Comic Sans Bold"/>
                <a:cs typeface="Comic Sans Bold"/>
                <a:sym typeface="Comic Sans Bold"/>
              </a:rPr>
              <a:t>COMBINING FEATURES: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COMBINING SENTIMENT WITH THE TEXT FEATURES (BOW OR TF-IDF), SHOULD ENRICH THE MODEL BY PROVIDING SENTIMENT INFORMATION ALONGSIDE THE TEXTUAL CONTENT.</a:t>
            </a:r>
          </a:p>
        </p:txBody>
      </p:sp>
      <p:sp>
        <p:nvSpPr>
          <p:cNvPr id="4" name="TextBox 4"/>
          <p:cNvSpPr txBox="1"/>
          <p:nvPr/>
        </p:nvSpPr>
        <p:spPr>
          <a:xfrm>
            <a:off x="295406" y="2464181"/>
            <a:ext cx="9951525" cy="16665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TRAINING AND EVALUATING MODELS</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USING THE TRAIN_MODEL FUNCTION TO FIT THE MODEL ON THE TRAINING DATA. THE PERFORMANCE OF EACH MODEL IS EVALUATED USING C_REPORT AND PLOT_CM.</a:t>
            </a:r>
          </a:p>
        </p:txBody>
      </p:sp>
      <p:sp>
        <p:nvSpPr>
          <p:cNvPr id="5" name="TextBox 5"/>
          <p:cNvSpPr txBox="1"/>
          <p:nvPr/>
        </p:nvSpPr>
        <p:spPr>
          <a:xfrm>
            <a:off x="7993330" y="4064065"/>
            <a:ext cx="9951525" cy="2076134"/>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ENSEMBLE LEARNING WITH VOTING CLASSIFIER:</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USING A VOTINGCLASSIFIER WITH THREE MODELS: LOGISTIC REGRESSION, NAIVE BAYES, AND XGBOOST. THIS ENSEMBLE MODEL PROVIDE BETTER PERFORMANCE, AS IT COMBINES THE STRENGTHS OF EACH MODEL.</a:t>
            </a:r>
          </a:p>
        </p:txBody>
      </p:sp>
      <p:sp>
        <p:nvSpPr>
          <p:cNvPr id="6" name="TextBox 6"/>
          <p:cNvSpPr txBox="1"/>
          <p:nvPr/>
        </p:nvSpPr>
        <p:spPr>
          <a:xfrm>
            <a:off x="7993330" y="6416424"/>
            <a:ext cx="9951525" cy="1256984"/>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SAVING THE MODEL:</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SAVING THE VOTINGCLASSIFIER MODEL USING JOBLIB.DUMP() AS IT ALLOWS US TO RELOAD THE MODEL FOR LATER USE.</a:t>
            </a:r>
          </a:p>
        </p:txBody>
      </p:sp>
      <p:sp>
        <p:nvSpPr>
          <p:cNvPr id="7" name="TextBox 7"/>
          <p:cNvSpPr txBox="1"/>
          <p:nvPr/>
        </p:nvSpPr>
        <p:spPr>
          <a:xfrm>
            <a:off x="3017567" y="8209838"/>
            <a:ext cx="11550191" cy="1666559"/>
          </a:xfrm>
          <a:prstGeom prst="rect">
            <a:avLst/>
          </a:prstGeom>
        </p:spPr>
        <p:txBody>
          <a:bodyPr lIns="0" tIns="0" rIns="0" bIns="0" rtlCol="0" anchor="t">
            <a:spAutoFit/>
          </a:bodyPr>
          <a:lstStyle/>
          <a:p>
            <a:pPr algn="just">
              <a:lnSpc>
                <a:spcPts val="3774"/>
              </a:lnSpc>
            </a:pPr>
            <a:r>
              <a:rPr lang="en-US" sz="2499" b="1">
                <a:solidFill>
                  <a:srgbClr val="E73223"/>
                </a:solidFill>
                <a:latin typeface="Comic Sans Bold"/>
                <a:ea typeface="Comic Sans Bold"/>
                <a:cs typeface="Comic Sans Bold"/>
                <a:sym typeface="Comic Sans Bold"/>
              </a:rPr>
              <a:t>BUBBLE CHART FOR MODEL COMPARISON:</a:t>
            </a:r>
          </a:p>
          <a:p>
            <a:pPr marL="431794" lvl="1" indent="-215897" algn="just">
              <a:lnSpc>
                <a:spcPts val="3279"/>
              </a:lnSpc>
              <a:buFont typeface="Arial"/>
              <a:buChar char="•"/>
            </a:pPr>
            <a:r>
              <a:rPr lang="en-US" sz="1999" b="1">
                <a:solidFill>
                  <a:srgbClr val="000000"/>
                </a:solidFill>
                <a:latin typeface="Comic Sans Bold"/>
                <a:ea typeface="Comic Sans Bold"/>
                <a:cs typeface="Comic Sans Bold"/>
                <a:sym typeface="Comic Sans Bold"/>
              </a:rPr>
              <a:t>BUBBLE CHART HAS BEEN USED TO VISUALIZE THE ACCURACY OF EACH MODEL. BECAUSE IT HELPS TO QUICKLY UNDERSTAND THE PERFORMANCE OF EACH CLASSIFIER IN COMPARISON TO OTHERS.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1439</Words>
  <Application>Microsoft Office PowerPoint</Application>
  <PresentationFormat>Custom</PresentationFormat>
  <Paragraphs>100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Big Shoulders Display Bold</vt:lpstr>
      <vt:lpstr>Comic Sans Bold</vt:lpstr>
      <vt:lpstr>Arial</vt:lpstr>
      <vt:lpstr>TAN Headline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Tweet Classification</dc:title>
  <cp:lastModifiedBy>deewanker sharma</cp:lastModifiedBy>
  <cp:revision>2</cp:revision>
  <dcterms:created xsi:type="dcterms:W3CDTF">2006-08-16T00:00:00Z</dcterms:created>
  <dcterms:modified xsi:type="dcterms:W3CDTF">2024-12-11T14:12:54Z</dcterms:modified>
  <dc:identifier>DAGY-6YzjZY</dc:identifier>
</cp:coreProperties>
</file>